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889" r:id="rId2"/>
    <p:sldId id="1032" r:id="rId3"/>
    <p:sldId id="934" r:id="rId4"/>
    <p:sldId id="886" r:id="rId5"/>
    <p:sldId id="896" r:id="rId6"/>
    <p:sldId id="933" r:id="rId7"/>
    <p:sldId id="935" r:id="rId8"/>
    <p:sldId id="945" r:id="rId9"/>
    <p:sldId id="884" r:id="rId10"/>
    <p:sldId id="1023" r:id="rId11"/>
    <p:sldId id="1028" r:id="rId12"/>
    <p:sldId id="936" r:id="rId13"/>
    <p:sldId id="937" r:id="rId14"/>
    <p:sldId id="938" r:id="rId15"/>
    <p:sldId id="939" r:id="rId16"/>
    <p:sldId id="940" r:id="rId17"/>
    <p:sldId id="941" r:id="rId18"/>
    <p:sldId id="950" r:id="rId19"/>
    <p:sldId id="1015" r:id="rId20"/>
    <p:sldId id="1016" r:id="rId21"/>
    <p:sldId id="1017" r:id="rId22"/>
    <p:sldId id="1012" r:id="rId23"/>
    <p:sldId id="1013" r:id="rId24"/>
    <p:sldId id="1026" r:id="rId25"/>
    <p:sldId id="1018" r:id="rId26"/>
    <p:sldId id="775" r:id="rId27"/>
    <p:sldId id="1030" r:id="rId28"/>
    <p:sldId id="1024" r:id="rId29"/>
    <p:sldId id="1031" r:id="rId30"/>
    <p:sldId id="881" r:id="rId31"/>
    <p:sldId id="942" r:id="rId32"/>
    <p:sldId id="1009" r:id="rId33"/>
    <p:sldId id="1008" r:id="rId34"/>
    <p:sldId id="1025" r:id="rId35"/>
    <p:sldId id="944" r:id="rId36"/>
    <p:sldId id="265" r:id="rId37"/>
    <p:sldId id="1027" r:id="rId38"/>
    <p:sldId id="6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D"/>
    <a:srgbClr val="C06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06"/>
    <p:restoredTop sz="96327"/>
  </p:normalViewPr>
  <p:slideViewPr>
    <p:cSldViewPr snapToGrid="0">
      <p:cViewPr varScale="1">
        <p:scale>
          <a:sx n="112" d="100"/>
          <a:sy n="112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F8932-ABCA-D64F-B9B5-5ADDAF6B77D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3ED03-EEC0-2D46-A0B3-23E6C30F9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273E-C141-14C1-0B6B-28D2747C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E275E-D002-A322-0BCD-793C798C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8270-ABF2-861B-8FF6-E88F8AEA3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0C60-4FE5-64EE-A586-A8467287B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3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36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this allows us to recover the cell-type spatial spatial organizational patterns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capture the mRNAs that are present at each pixel or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Therefore the processed information we end up with comprises the spatial coordinates of each pixel</a:t>
            </a:r>
          </a:p>
          <a:p>
            <a:r>
              <a:rPr lang="en-US"/>
              <a:t>As well as the gene expression observed at each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untargeted full transcriptome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49DF2-DD82-A847-9D83-883F722A55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measured gene expression at each spot comes from multiple cells potentially representing multiple cell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9A18D-234C-B14D-BA85-AF7064726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9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ED26C-E60C-C7BF-3B9A-03D4E531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8ADFF-FC96-8A9D-4486-A9F10ECE1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F9808-121D-17FD-03EC-74A0A637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048F-70B4-48AD-F0CE-EA03A37BB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Builds on a generative modeling approach called latent </a:t>
            </a:r>
            <a:r>
              <a:rPr lang="en-US" dirty="0" err="1"/>
              <a:t>direchlet</a:t>
            </a:r>
            <a:r>
              <a:rPr lang="en-US" dirty="0"/>
              <a:t> allocation (or LDA) commonly used for topic modeling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topic modeling, given a count matrix of words in documents,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 infers the distribution of words for different topics topic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distribution of topics in each document.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context of spatial transcriptomics data, given a count matrix of gene expression in multi-cellular pixels,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STdeconvolve builds on LDA to infer the distribution of genes for different cell-types (</a:t>
            </a:r>
            <a:r>
              <a:rPr lang="en-US" sz="1200" dirty="0"/>
              <a:t>cell-type specific gene expression profiles)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distribution of cell-types in each multi-cellular pixel (</a:t>
            </a:r>
            <a:r>
              <a:rPr lang="en-US" sz="1200" dirty="0"/>
              <a:t>cell-type proportions per pixel)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5912DF-BA54-9F44-9894-99B27A3845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4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3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2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2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B094-6220-EC45-A9E3-3A7FA2B4B78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ACEE-B529-1648-825F-C36EF994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16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microsoft.com/office/2007/relationships/hdphoto" Target="../media/hdphoto12.wdp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40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6.png"/><Relationship Id="rId7" Type="http://schemas.microsoft.com/office/2007/relationships/hdphoto" Target="../media/hdphoto1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8.tiff"/><Relationship Id="rId5" Type="http://schemas.openxmlformats.org/officeDocument/2006/relationships/image" Target="../media/image45.tiff"/><Relationship Id="rId10" Type="http://schemas.openxmlformats.org/officeDocument/2006/relationships/image" Target="../media/image19.jpeg"/><Relationship Id="rId4" Type="http://schemas.microsoft.com/office/2007/relationships/hdphoto" Target="../media/hdphoto9.wdp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6.png"/><Relationship Id="rId7" Type="http://schemas.openxmlformats.org/officeDocument/2006/relationships/image" Target="../media/image45.tif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0" Type="http://schemas.openxmlformats.org/officeDocument/2006/relationships/image" Target="../media/image8.tiff"/><Relationship Id="rId4" Type="http://schemas.microsoft.com/office/2007/relationships/hdphoto" Target="../media/hdphoto9.wdp"/><Relationship Id="rId9" Type="http://schemas.microsoft.com/office/2007/relationships/hdphoto" Target="../media/hdphoto17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5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59.png"/><Relationship Id="rId4" Type="http://schemas.microsoft.com/office/2007/relationships/hdphoto" Target="../media/hdphoto1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microsoft.com/office/2007/relationships/hdphoto" Target="../media/hdphoto7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41DBB-C3E5-80C1-6A8B-C76A9E73E942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3101" t="13144" r="25737" b="32341"/>
          <a:stretch/>
        </p:blipFill>
        <p:spPr>
          <a:xfrm flipH="1">
            <a:off x="6199142" y="1"/>
            <a:ext cx="599285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73B4C-C6DA-8D84-952A-31340A0C7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118" t="14371" r="27562" b="34211"/>
          <a:stretch/>
        </p:blipFill>
        <p:spPr>
          <a:xfrm>
            <a:off x="0" y="1"/>
            <a:ext cx="6199142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BEF136-B5CC-E849-5F5E-2D137182B172}"/>
              </a:ext>
            </a:extLst>
          </p:cNvPr>
          <p:cNvSpPr/>
          <p:nvPr/>
        </p:nvSpPr>
        <p:spPr>
          <a:xfrm>
            <a:off x="1100447" y="1417982"/>
            <a:ext cx="10276114" cy="4302999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C6368E-28A1-C974-8234-26348CE80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8776"/>
            <a:ext cx="9144000" cy="2157495"/>
          </a:xfrm>
        </p:spPr>
        <p:txBody>
          <a:bodyPr>
            <a:normAutofit/>
          </a:bodyPr>
          <a:lstStyle/>
          <a:p>
            <a:r>
              <a:rPr lang="en-US" sz="4200" b="1" dirty="0"/>
              <a:t>Deconvolving multi-cellular pixel-resolution spatial transcriptomics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664A9D-1CDD-D1E9-913F-10D3F2AB7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9024"/>
            <a:ext cx="9144000" cy="195942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JEFworks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Lab</a:t>
            </a: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  <a:endParaRPr lang="en-US" b="1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5205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CAE4F-EE36-E7F0-BE1D-AEEFBAEA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9D36B-B093-7E58-0DFE-256651BE809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27293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749C-1EA6-DD19-345B-2315118B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6AA75C-2B8C-7842-30DE-F6DD4BD9B10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524814-B951-7494-0278-D2874A7DE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7961C-5253-BCBE-8877-2A25FDA9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53A42-54EA-6CDF-BC00-747F3AD8C7B6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289249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C8B66-9DC4-D3B5-8751-AFDE9C8E4E5E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33079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3DB7-8327-8A85-4AA7-F84A5394B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EBF60-100A-27E8-B879-064F422A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7364A2-481D-75A3-1E95-6B104B97C0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5237" t="11653" b="16672"/>
          <a:stretch/>
        </p:blipFill>
        <p:spPr>
          <a:xfrm>
            <a:off x="6991734" y="1262270"/>
            <a:ext cx="3737379" cy="3461580"/>
          </a:xfrm>
          <a:prstGeom prst="rect">
            <a:avLst/>
          </a:prstGeom>
        </p:spPr>
      </p:pic>
      <p:pic>
        <p:nvPicPr>
          <p:cNvPr id="14" name="Picture 13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617F2FF5-251C-E6F7-27ED-308961D96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12" y="1418639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7D311-E5E7-5C74-65DD-EE31C96C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712" y="4869206"/>
            <a:ext cx="3427329" cy="1385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C5E04-7336-365F-FC2E-9701CA9FA60C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08188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F3A1CC-52CC-7195-8111-6BAACF1DB184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58A7E-3785-6B57-37FA-568843D0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8" r="22037" b="9310"/>
          <a:stretch/>
        </p:blipFill>
        <p:spPr>
          <a:xfrm>
            <a:off x="1900209" y="1385688"/>
            <a:ext cx="3300059" cy="3303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232806-BB40-540B-4A74-355418293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8" b="6799"/>
          <a:stretch/>
        </p:blipFill>
        <p:spPr>
          <a:xfrm>
            <a:off x="2486475" y="4694107"/>
            <a:ext cx="1926499" cy="202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E48A5-878F-3F14-C738-72FC9E1D2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59" y="4896972"/>
            <a:ext cx="1846157" cy="1470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9F27A-32B6-0F4F-40C6-8DB55352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3467" r="29980"/>
          <a:stretch/>
        </p:blipFill>
        <p:spPr>
          <a:xfrm>
            <a:off x="7028309" y="1225694"/>
            <a:ext cx="3321445" cy="3661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0AD8D-8412-0A84-CE9B-0BE9860C86F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9812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55F8B-25CB-E627-BCB5-8657DDA3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81995-62D5-372E-692D-8AFB1BD89F53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30389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79957-39AC-511C-706C-461609E93150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152657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59EEBE-773A-185C-F31E-4FADC615F7B9}"/>
              </a:ext>
            </a:extLst>
          </p:cNvPr>
          <p:cNvSpPr txBox="1"/>
          <p:nvPr/>
        </p:nvSpPr>
        <p:spPr>
          <a:xfrm>
            <a:off x="328413" y="427494"/>
            <a:ext cx="11535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might this present a challenge? Let’s explore using a simulation!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A4D3E-5FDC-2E5C-9E8E-3B2553D7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892939"/>
            <a:ext cx="2320340" cy="1848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83533-6216-B1FC-2C23-F1A0461E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E6356-198D-68A2-A8A2-634D14713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5" b="3456"/>
          <a:stretch/>
        </p:blipFill>
        <p:spPr>
          <a:xfrm>
            <a:off x="7570696" y="1348870"/>
            <a:ext cx="4437528" cy="44397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9946AF-B699-1281-D13E-D47F08E5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065" y="2135513"/>
            <a:ext cx="3429000" cy="317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5B4D1-F1FD-B3F3-B0F0-8F6B6BA7C6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8" b="3350"/>
          <a:stretch/>
        </p:blipFill>
        <p:spPr>
          <a:xfrm>
            <a:off x="7579840" y="1348870"/>
            <a:ext cx="4422939" cy="4439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9AF0B-F522-B52D-38B4-5458CC976AE8}"/>
              </a:ext>
            </a:extLst>
          </p:cNvPr>
          <p:cNvSpPr txBox="1"/>
          <p:nvPr/>
        </p:nvSpPr>
        <p:spPr>
          <a:xfrm>
            <a:off x="3544747" y="6340325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</p:spTree>
    <p:extLst>
      <p:ext uri="{BB962C8B-B14F-4D97-AF65-F5344CB8AC3E}">
        <p14:creationId xmlns:p14="http://schemas.microsoft.com/office/powerpoint/2010/main" val="423100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B908-B31E-D336-3F85-8DE639BC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9CAA6-66A1-0F70-4A90-99906BE64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F548E3-C132-8241-1742-0BF841E6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69B71-8DAF-003B-C474-2489312BE52B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476757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AF0F-63A9-C127-77A1-05592455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6305-E370-A415-E020-B4099BE1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Cell-type mixtures confound transcriptional clustering analysis, impacting downstream biological interpretation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CDAE-9603-3DA7-6EDA-5184BBEB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38660-4623-556A-A6C5-BEEDA6D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6" y="2599004"/>
            <a:ext cx="3788334" cy="309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F2AB-FF3F-A5BD-CA42-B6CEEAEF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90587-6998-3E66-89C4-BE81B9FF0996}"/>
              </a:ext>
            </a:extLst>
          </p:cNvPr>
          <p:cNvSpPr txBox="1"/>
          <p:nvPr/>
        </p:nvSpPr>
        <p:spPr>
          <a:xfrm>
            <a:off x="7195024" y="6356328"/>
            <a:ext cx="482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(Miller et al, Nature Communications April 2022)</a:t>
            </a:r>
          </a:p>
        </p:txBody>
      </p:sp>
    </p:spTree>
    <p:extLst>
      <p:ext uri="{BB962C8B-B14F-4D97-AF65-F5344CB8AC3E}">
        <p14:creationId xmlns:p14="http://schemas.microsoft.com/office/powerpoint/2010/main" val="389686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55EC-3B5A-DA06-8228-DD7DFCEA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262C-1451-6109-FE95-7A79FD1F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student with &gt;100%</a:t>
            </a:r>
          </a:p>
          <a:p>
            <a:r>
              <a:rPr lang="en-US" dirty="0"/>
              <a:t>Average was A-</a:t>
            </a:r>
          </a:p>
          <a:p>
            <a:r>
              <a:rPr lang="en-US" dirty="0"/>
              <a:t>Extra credit question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A2505-BBEC-E1CC-031D-30E55338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87947"/>
            <a:ext cx="71374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7E412-10C4-10AB-B6CC-CCC3915F2375}"/>
              </a:ext>
            </a:extLst>
          </p:cNvPr>
          <p:cNvSpPr txBox="1"/>
          <p:nvPr/>
        </p:nvSpPr>
        <p:spPr>
          <a:xfrm>
            <a:off x="2282383" y="3459818"/>
            <a:ext cx="794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Preserve relationship between points that are far apart in high-dimensional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03992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DACB-74FA-1F26-B19F-86A22D9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“deconvolution”?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7195-1157-4F54-8A9D-126267142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 signal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4F634-34B7-B5D0-1947-161D23B6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DDB-B988-9E12-4C7B-2EED053C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“reference-based deconvolution”?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0443B2-3C4D-D915-71A2-E2FF0B32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937111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Y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9B3BD2-B826-3C70-6EAC-69F2BD40BB17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4418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303E-C85A-97FB-0CEF-26A172B18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284D-9497-69FA-707D-CF5AFBD7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problem with reference-based deconvolution? Let’s explore using a simulated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9F51E-25C5-227D-0860-3FA1EE945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23782" b="38297"/>
          <a:stretch/>
        </p:blipFill>
        <p:spPr>
          <a:xfrm>
            <a:off x="2670573" y="2111105"/>
            <a:ext cx="6850854" cy="41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E4742-18D8-C36C-0A6E-4227EE61385C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53595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14CD-EFDF-CD6E-FE60-DD374F5D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6E47-2909-DD7C-C3AB-7E4CED8D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Performance of reference-based deconvolution of cell-type proportions depends on quality of reference transcriptomic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3AD6B-FEFE-0E7E-7041-F8AFBD72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1703"/>
          <a:stretch/>
        </p:blipFill>
        <p:spPr>
          <a:xfrm>
            <a:off x="838200" y="2898507"/>
            <a:ext cx="10964405" cy="3112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4A44B-869B-DD83-AF0C-40F11C2D7A4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68125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F2B6-DBC5-C9A2-2243-C6CA2915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742D-3077-93F2-BDCF-23682295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“reference-based deconvolution” on this data?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CA495A-BA6A-66AB-708E-1B18DB76B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916659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Observed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Reference X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Reference 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7A3C0A-FEA4-1EEC-C7D4-6E1D1DF07990}"/>
              </a:ext>
            </a:extLst>
          </p:cNvPr>
          <p:cNvSpPr txBox="1"/>
          <p:nvPr/>
        </p:nvSpPr>
        <p:spPr>
          <a:xfrm>
            <a:off x="2343355" y="3779520"/>
            <a:ext cx="712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= </a:t>
            </a:r>
            <a:r>
              <a:rPr lang="el-GR" sz="2800" b="1" dirty="0"/>
              <a:t>α</a:t>
            </a:r>
            <a:r>
              <a:rPr lang="en-US" sz="2800" b="1" dirty="0"/>
              <a:t> * </a:t>
            </a:r>
            <a:r>
              <a:rPr lang="en-US" sz="2800" b="1" dirty="0" err="1"/>
              <a:t>Reference_X</a:t>
            </a:r>
            <a:r>
              <a:rPr lang="en-US" sz="2800" b="1" dirty="0"/>
              <a:t> + </a:t>
            </a:r>
            <a:r>
              <a:rPr lang="el-GR" sz="2800" b="1" dirty="0"/>
              <a:t>β </a:t>
            </a:r>
            <a:r>
              <a:rPr lang="en-US" sz="2800" b="1" dirty="0"/>
              <a:t>* </a:t>
            </a:r>
            <a:r>
              <a:rPr lang="en-US" sz="2800" b="1" dirty="0" err="1"/>
              <a:t>Reference_Y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3403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4AB9-2FA5-7673-468E-9669447E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D54-638C-E5F7-6C50-F1F8ED33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“reference-free deconvolution”?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0012050-48C5-C910-F93D-35BB8CCA2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2676508"/>
              </p:ext>
            </p:extLst>
          </p:nvPr>
        </p:nvGraphicFramePr>
        <p:xfrm>
          <a:off x="2453004" y="1857375"/>
          <a:ext cx="6914515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676">
                  <a:extLst>
                    <a:ext uri="{9D8B030D-6E8A-4147-A177-3AD203B41FA5}">
                      <a16:colId xmlns:a16="http://schemas.microsoft.com/office/drawing/2014/main" val="1378909798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3666696372"/>
                    </a:ext>
                  </a:extLst>
                </a:gridCol>
                <a:gridCol w="1743487">
                  <a:extLst>
                    <a:ext uri="{9D8B030D-6E8A-4147-A177-3AD203B41FA5}">
                      <a16:colId xmlns:a16="http://schemas.microsoft.com/office/drawing/2014/main" val="1598030571"/>
                    </a:ext>
                  </a:extLst>
                </a:gridCol>
                <a:gridCol w="1723676">
                  <a:extLst>
                    <a:ext uri="{9D8B030D-6E8A-4147-A177-3AD203B41FA5}">
                      <a16:colId xmlns:a16="http://schemas.microsoft.com/office/drawing/2014/main" val="5942273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Observed1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987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A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10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87527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B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3509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Gene C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384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Gene 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3855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1D7C7F-1E24-11E4-E7D1-0848824D88F1}"/>
              </a:ext>
            </a:extLst>
          </p:cNvPr>
          <p:cNvSpPr txBox="1"/>
          <p:nvPr/>
        </p:nvSpPr>
        <p:spPr>
          <a:xfrm>
            <a:off x="9738996" y="238157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668BD-1FF2-7DA3-0655-8736ABB9BF51}"/>
              </a:ext>
            </a:extLst>
          </p:cNvPr>
          <p:cNvSpPr txBox="1"/>
          <p:nvPr/>
        </p:nvSpPr>
        <p:spPr>
          <a:xfrm>
            <a:off x="1977595" y="3953204"/>
            <a:ext cx="8509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If I tell you there are 2 cell-types, what is the most likely </a:t>
            </a:r>
          </a:p>
          <a:p>
            <a:r>
              <a:rPr lang="en-US" sz="2800" b="1" dirty="0"/>
              <a:t>- gene expression profile of these cell-types?</a:t>
            </a:r>
          </a:p>
          <a:p>
            <a:r>
              <a:rPr lang="en-US" sz="2800" b="1" dirty="0"/>
              <a:t>- cell-type proportions in each observed spot?</a:t>
            </a:r>
          </a:p>
        </p:txBody>
      </p:sp>
    </p:spTree>
    <p:extLst>
      <p:ext uri="{BB962C8B-B14F-4D97-AF65-F5344CB8AC3E}">
        <p14:creationId xmlns:p14="http://schemas.microsoft.com/office/powerpoint/2010/main" val="316604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5E161-8B00-CA34-F2A4-A629A1E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B17A11-DB4D-CB0D-853C-9592C1C8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2964" y="2281990"/>
            <a:ext cx="8244755" cy="406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C375D-BB0A-F30E-3C07-68C239F7FF7C}"/>
              </a:ext>
            </a:extLst>
          </p:cNvPr>
          <p:cNvSpPr txBox="1"/>
          <p:nvPr/>
        </p:nvSpPr>
        <p:spPr>
          <a:xfrm>
            <a:off x="10624626" y="1362568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Brendan Miller</a:t>
            </a:r>
          </a:p>
        </p:txBody>
      </p:sp>
      <p:pic>
        <p:nvPicPr>
          <p:cNvPr id="12" name="Picture 2" descr="Arpan Sahoo">
            <a:extLst>
              <a:ext uri="{FF2B5EF4-FFF2-40B4-BE49-F238E27FC236}">
                <a16:creationId xmlns:a16="http://schemas.microsoft.com/office/drawing/2014/main" id="{E659EB7D-D7C8-C518-6807-EF9B57F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7939" y="4576687"/>
            <a:ext cx="1081849" cy="1081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eiyang Huang">
            <a:extLst>
              <a:ext uri="{FF2B5EF4-FFF2-40B4-BE49-F238E27FC236}">
                <a16:creationId xmlns:a16="http://schemas.microsoft.com/office/drawing/2014/main" id="{244256FE-D81E-62F3-11F5-70263F84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9249" y="1738760"/>
            <a:ext cx="998115" cy="998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BE5360-CBB6-4D38-D481-F0BCAF77B7B7}"/>
              </a:ext>
            </a:extLst>
          </p:cNvPr>
          <p:cNvSpPr txBox="1"/>
          <p:nvPr/>
        </p:nvSpPr>
        <p:spPr>
          <a:xfrm>
            <a:off x="10860606" y="4194418"/>
            <a:ext cx="91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Lyla Atta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F22EE7-F14D-D809-3570-A89573D2DBC1}"/>
              </a:ext>
            </a:extLst>
          </p:cNvPr>
          <p:cNvSpPr txBox="1"/>
          <p:nvPr/>
        </p:nvSpPr>
        <p:spPr>
          <a:xfrm>
            <a:off x="10746154" y="564323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Arpan Sahoo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1095-7249-69D5-4277-0772288BD8EF}"/>
              </a:ext>
            </a:extLst>
          </p:cNvPr>
          <p:cNvSpPr txBox="1"/>
          <p:nvPr/>
        </p:nvSpPr>
        <p:spPr>
          <a:xfrm>
            <a:off x="10641220" y="2749240"/>
            <a:ext cx="142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Feiyang</a:t>
            </a:r>
            <a:r>
              <a:rPr lang="en-US" sz="1600" b="1"/>
              <a:t> Huang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FB59B-1854-1C2E-83F9-2E4BC8D4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34993" cy="1325563"/>
          </a:xfrm>
        </p:spPr>
        <p:txBody>
          <a:bodyPr>
            <a:noAutofit/>
          </a:bodyPr>
          <a:lstStyle/>
          <a:p>
            <a:r>
              <a:rPr lang="en-US" sz="3200"/>
              <a:t>We developed STdeconvolve to recover cell-type-specific gene expression and proportions within multi-cellular pixels without reliance on external single-cell 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8FE3C-BD97-BD56-67B7-FDA9CE41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571" y="1849066"/>
            <a:ext cx="785380" cy="909707"/>
          </a:xfrm>
          <a:prstGeom prst="rect">
            <a:avLst/>
          </a:prstGeom>
        </p:spPr>
      </p:pic>
      <p:pic>
        <p:nvPicPr>
          <p:cNvPr id="16" name="Picture 2" descr="Brendan Miller">
            <a:extLst>
              <a:ext uri="{FF2B5EF4-FFF2-40B4-BE49-F238E27FC236}">
                <a16:creationId xmlns:a16="http://schemas.microsoft.com/office/drawing/2014/main" id="{9C78DD7D-4F0B-D3DE-61B9-27E5465D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92" y="365125"/>
            <a:ext cx="1010716" cy="1010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yla Atta">
            <a:extLst>
              <a:ext uri="{FF2B5EF4-FFF2-40B4-BE49-F238E27FC236}">
                <a16:creationId xmlns:a16="http://schemas.microsoft.com/office/drawing/2014/main" id="{3847D007-7E85-E41D-FC16-ED081C6CA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7" r="5077"/>
          <a:stretch/>
        </p:blipFill>
        <p:spPr bwMode="auto">
          <a:xfrm>
            <a:off x="10802675" y="3165253"/>
            <a:ext cx="1052539" cy="10525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6E01E-343E-6B07-BFA4-4021CC0E768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351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2799D7-4869-7264-F7DB-2479C81B39B4}"/>
              </a:ext>
            </a:extLst>
          </p:cNvPr>
          <p:cNvGrpSpPr/>
          <p:nvPr/>
        </p:nvGrpSpPr>
        <p:grpSpPr>
          <a:xfrm>
            <a:off x="1941787" y="-1137514"/>
            <a:ext cx="7929012" cy="7630389"/>
            <a:chOff x="2664373" y="185081"/>
            <a:chExt cx="6069724" cy="58411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41F6A-E84F-8D80-0951-55F4AF947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25901" t="24150" r="29545"/>
            <a:stretch/>
          </p:blipFill>
          <p:spPr>
            <a:xfrm>
              <a:off x="3135295" y="1328081"/>
              <a:ext cx="5598802" cy="46981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E1347-AFAA-524E-F4FC-3756067724B0}"/>
                </a:ext>
              </a:extLst>
            </p:cNvPr>
            <p:cNvSpPr/>
            <p:nvPr/>
          </p:nvSpPr>
          <p:spPr>
            <a:xfrm>
              <a:off x="2664373" y="1040524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71517E-B68E-6E21-02D5-0A319975F145}"/>
                </a:ext>
              </a:extLst>
            </p:cNvPr>
            <p:cNvSpPr/>
            <p:nvPr/>
          </p:nvSpPr>
          <p:spPr>
            <a:xfrm>
              <a:off x="5261450" y="185081"/>
              <a:ext cx="3270323" cy="228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EA21CDC-C2C1-9D35-ABCD-FAD79E78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86055-382B-08C7-14FF-87A142540E5B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96017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F977DE-42E9-AB45-8181-6BEFD5662107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A7406-BA9E-3541-BA03-AABA94F85480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1281B-4829-A840-980D-B7F42B673754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AB69C8-94F5-5E42-B9FD-082A90241025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F3FB-8D95-E046-8539-6BB69487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7BE0A7-545F-304A-92D4-DDD4FB1EF7E1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3E20AB-3B7A-D444-8D8A-43E83A6BBEF8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2064F0-DC15-3F40-BA32-19A148E3A2EB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86AA271-EEF9-BA4C-A12E-C947FBC07B8B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7785FC6-C11E-B943-B501-D128C7580955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856A8-F3BA-5049-856E-9AC17F74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495DD0-8A63-C049-A6B7-B8220D1EF83F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714BF6-B49A-CC4F-8472-4264D1947B26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DEDB69-F413-FD46-B366-91929DFF440A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7664D03-BA6A-7941-9ACE-C92260EA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628AC-8666-2F9D-6F9C-C6C7A2502C7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762832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78E5-85B8-E451-91A0-70917D2A3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0CFB50-142F-2EA2-C9BA-B8428D2D3F90}"/>
              </a:ext>
            </a:extLst>
          </p:cNvPr>
          <p:cNvSpPr txBox="1"/>
          <p:nvPr/>
        </p:nvSpPr>
        <p:spPr>
          <a:xfrm>
            <a:off x="3036827" y="2309173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Documents are mixtures of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0186C-7FD4-C4AD-92AB-ED82FD3BC183}"/>
              </a:ext>
            </a:extLst>
          </p:cNvPr>
          <p:cNvSpPr txBox="1"/>
          <p:nvPr/>
        </p:nvSpPr>
        <p:spPr>
          <a:xfrm>
            <a:off x="4650040" y="4867989"/>
            <a:ext cx="1557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topics are distributions over words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7388B-F39E-ECD2-FBBD-6E7DEA6AD856}"/>
              </a:ext>
            </a:extLst>
          </p:cNvPr>
          <p:cNvCxnSpPr/>
          <p:nvPr/>
        </p:nvCxnSpPr>
        <p:spPr>
          <a:xfrm>
            <a:off x="4110492" y="4012832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8F5D1E7-2F82-9B74-6986-17445CC7454C}"/>
              </a:ext>
            </a:extLst>
          </p:cNvPr>
          <p:cNvSpPr txBox="1"/>
          <p:nvPr/>
        </p:nvSpPr>
        <p:spPr>
          <a:xfrm>
            <a:off x="564405" y="4003663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document is a collections of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9136E-3CEB-62AC-12E2-6D287B91F593}"/>
              </a:ext>
            </a:extLst>
          </p:cNvPr>
          <p:cNvGrpSpPr/>
          <p:nvPr/>
        </p:nvGrpSpPr>
        <p:grpSpPr>
          <a:xfrm>
            <a:off x="8989020" y="2861099"/>
            <a:ext cx="1640906" cy="1307814"/>
            <a:chOff x="8864842" y="2575508"/>
            <a:chExt cx="1640906" cy="13078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026453-9EDA-9F1C-5672-77B94FC54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77893" y="3596400"/>
              <a:ext cx="250767" cy="28692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E299E3-DE6D-B957-3C48-6E7E99F99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64842" y="3571340"/>
              <a:ext cx="971893" cy="28692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631AAB-D59D-1B24-2D05-67FA0680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4756" y="3599396"/>
              <a:ext cx="250768" cy="2588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E60BBF-6C25-DF5C-335C-472390E2658C}"/>
                </a:ext>
              </a:extLst>
            </p:cNvPr>
            <p:cNvSpPr/>
            <p:nvPr/>
          </p:nvSpPr>
          <p:spPr>
            <a:xfrm>
              <a:off x="9604209" y="2723255"/>
              <a:ext cx="132715" cy="805721"/>
            </a:xfrm>
            <a:prstGeom prst="rect">
              <a:avLst/>
            </a:prstGeom>
            <a:solidFill>
              <a:srgbClr val="74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801344-A4FC-8F32-0118-1F3E55E5EC59}"/>
                </a:ext>
              </a:extLst>
            </p:cNvPr>
            <p:cNvSpPr/>
            <p:nvPr/>
          </p:nvSpPr>
          <p:spPr>
            <a:xfrm>
              <a:off x="9913622" y="3065419"/>
              <a:ext cx="132715" cy="463557"/>
            </a:xfrm>
            <a:prstGeom prst="rect">
              <a:avLst/>
            </a:prstGeom>
            <a:solidFill>
              <a:srgbClr val="4B6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F68113-CFB8-3581-7AA7-7E5D196DA2B1}"/>
                </a:ext>
              </a:extLst>
            </p:cNvPr>
            <p:cNvSpPr/>
            <p:nvPr/>
          </p:nvSpPr>
          <p:spPr>
            <a:xfrm>
              <a:off x="10239476" y="3270110"/>
              <a:ext cx="132715" cy="258866"/>
            </a:xfrm>
            <a:prstGeom prst="rect">
              <a:avLst/>
            </a:prstGeom>
            <a:solidFill>
              <a:srgbClr val="C48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094D3EB-1DDA-50A6-DDBC-A37CAA195333}"/>
                </a:ext>
              </a:extLst>
            </p:cNvPr>
            <p:cNvSpPr/>
            <p:nvPr/>
          </p:nvSpPr>
          <p:spPr>
            <a:xfrm>
              <a:off x="9480187" y="2575508"/>
              <a:ext cx="1025561" cy="953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E75FA6-02AA-CDFC-F193-3A930BC65D6C}"/>
              </a:ext>
            </a:extLst>
          </p:cNvPr>
          <p:cNvCxnSpPr>
            <a:cxnSpLocks/>
          </p:cNvCxnSpPr>
          <p:nvPr/>
        </p:nvCxnSpPr>
        <p:spPr>
          <a:xfrm>
            <a:off x="8546475" y="3258012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BC7813-3DE1-4CD0-9353-9F4DDF7AA1E1}"/>
              </a:ext>
            </a:extLst>
          </p:cNvPr>
          <p:cNvSpPr txBox="1"/>
          <p:nvPr/>
        </p:nvSpPr>
        <p:spPr>
          <a:xfrm>
            <a:off x="10643366" y="4884537"/>
            <a:ext cx="145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cell-types are distributions </a:t>
            </a:r>
          </a:p>
          <a:p>
            <a:r>
              <a:rPr lang="en-US" sz="1600"/>
              <a:t>over genes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16FB1B-6C35-9AF5-BED5-B8B4739B71F2}"/>
              </a:ext>
            </a:extLst>
          </p:cNvPr>
          <p:cNvSpPr txBox="1"/>
          <p:nvPr/>
        </p:nvSpPr>
        <p:spPr>
          <a:xfrm>
            <a:off x="6801325" y="1779910"/>
            <a:ext cx="488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Use gene frequencies to infer the latent cell-types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3CF0AD-B151-C302-8D6A-A959D3F913E8}"/>
              </a:ext>
            </a:extLst>
          </p:cNvPr>
          <p:cNvCxnSpPr/>
          <p:nvPr/>
        </p:nvCxnSpPr>
        <p:spPr>
          <a:xfrm>
            <a:off x="10117145" y="4295498"/>
            <a:ext cx="0" cy="401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B04719-3952-194A-0387-E7BC306556FF}"/>
              </a:ext>
            </a:extLst>
          </p:cNvPr>
          <p:cNvCxnSpPr>
            <a:cxnSpLocks/>
          </p:cNvCxnSpPr>
          <p:nvPr/>
        </p:nvCxnSpPr>
        <p:spPr>
          <a:xfrm flipV="1">
            <a:off x="6225944" y="2205142"/>
            <a:ext cx="0" cy="40427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A3D220-13E0-D0CC-8F77-4253705A1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25" y="2287517"/>
            <a:ext cx="1637620" cy="1781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950C0-2A92-381B-DE1E-CF877FFCA07F}"/>
              </a:ext>
            </a:extLst>
          </p:cNvPr>
          <p:cNvGrpSpPr/>
          <p:nvPr/>
        </p:nvGrpSpPr>
        <p:grpSpPr>
          <a:xfrm>
            <a:off x="3601492" y="2907782"/>
            <a:ext cx="1025561" cy="953468"/>
            <a:chOff x="3477314" y="2622985"/>
            <a:chExt cx="1025561" cy="95346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830CAA-8A15-0CF6-C313-551FF4263B59}"/>
                </a:ext>
              </a:extLst>
            </p:cNvPr>
            <p:cNvSpPr/>
            <p:nvPr/>
          </p:nvSpPr>
          <p:spPr>
            <a:xfrm>
              <a:off x="3601336" y="2770732"/>
              <a:ext cx="132715" cy="8057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3FF631-8272-478A-5A08-3287FCC96193}"/>
                </a:ext>
              </a:extLst>
            </p:cNvPr>
            <p:cNvSpPr/>
            <p:nvPr/>
          </p:nvSpPr>
          <p:spPr>
            <a:xfrm>
              <a:off x="3910749" y="3112896"/>
              <a:ext cx="132715" cy="463557"/>
            </a:xfrm>
            <a:prstGeom prst="rect">
              <a:avLst/>
            </a:prstGeom>
            <a:solidFill>
              <a:srgbClr val="FF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9E46F6-E52D-A53A-1A4B-903D4805B7EF}"/>
                </a:ext>
              </a:extLst>
            </p:cNvPr>
            <p:cNvSpPr/>
            <p:nvPr/>
          </p:nvSpPr>
          <p:spPr>
            <a:xfrm>
              <a:off x="4236603" y="3317587"/>
              <a:ext cx="132715" cy="258866"/>
            </a:xfrm>
            <a:prstGeom prst="rect">
              <a:avLst/>
            </a:prstGeom>
            <a:solidFill>
              <a:srgbClr val="4CFE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903173-DCD9-287A-01F7-7A656C6635F1}"/>
                </a:ext>
              </a:extLst>
            </p:cNvPr>
            <p:cNvSpPr/>
            <p:nvPr/>
          </p:nvSpPr>
          <p:spPr>
            <a:xfrm>
              <a:off x="3477314" y="2622985"/>
              <a:ext cx="1025561" cy="94835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156802E-990E-973A-5019-E51CFAC5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034" y="4819192"/>
            <a:ext cx="1651332" cy="115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E6721-12A5-172A-D9D4-345AFFA79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849" y="4480928"/>
            <a:ext cx="1147285" cy="17669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747582-B0D3-0480-2F57-71A9AE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9948" y="2307254"/>
            <a:ext cx="1438152" cy="17416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1A64D0-5980-6DA6-8AE8-D240E9898394}"/>
              </a:ext>
            </a:extLst>
          </p:cNvPr>
          <p:cNvSpPr/>
          <p:nvPr/>
        </p:nvSpPr>
        <p:spPr>
          <a:xfrm>
            <a:off x="1044958" y="1779910"/>
            <a:ext cx="461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/>
              <a:t>Use word frequencies to infer the latent topics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AE3CF83-DF90-26F8-6B90-9CACAFBEE271}"/>
              </a:ext>
            </a:extLst>
          </p:cNvPr>
          <p:cNvCxnSpPr>
            <a:cxnSpLocks/>
          </p:cNvCxnSpPr>
          <p:nvPr/>
        </p:nvCxnSpPr>
        <p:spPr>
          <a:xfrm>
            <a:off x="2597423" y="3262190"/>
            <a:ext cx="718534" cy="8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FEAD6E2-9F71-A840-8E99-EEA3C5DB6E78}"/>
              </a:ext>
            </a:extLst>
          </p:cNvPr>
          <p:cNvSpPr txBox="1"/>
          <p:nvPr/>
        </p:nvSpPr>
        <p:spPr>
          <a:xfrm>
            <a:off x="6752054" y="4000392"/>
            <a:ext cx="2079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Each pixel has</a:t>
            </a:r>
          </a:p>
          <a:p>
            <a:pPr algn="ctr"/>
            <a:r>
              <a:rPr lang="en-US" sz="1600"/>
              <a:t>gene counts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244D8-D724-6891-FF23-8AC491CE0BEC}"/>
              </a:ext>
            </a:extLst>
          </p:cNvPr>
          <p:cNvSpPr/>
          <p:nvPr/>
        </p:nvSpPr>
        <p:spPr>
          <a:xfrm>
            <a:off x="1369485" y="6386190"/>
            <a:ext cx="364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err="1">
                <a:solidFill>
                  <a:schemeClr val="bg1">
                    <a:lumMod val="50000"/>
                    <a:lumOff val="50000"/>
                  </a:schemeClr>
                </a:solidFill>
              </a:rPr>
              <a:t>Blei</a:t>
            </a:r>
            <a:r>
              <a:rPr lang="en-US" sz="1200">
                <a:solidFill>
                  <a:schemeClr val="bg1">
                    <a:lumMod val="50000"/>
                    <a:lumOff val="50000"/>
                  </a:schemeClr>
                </a:solidFill>
              </a:rPr>
              <a:t> et al. Journal of Machine Learning Research. (2003)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D4247A-B48C-9951-264F-04F31D1993F0}"/>
              </a:ext>
            </a:extLst>
          </p:cNvPr>
          <p:cNvSpPr txBox="1"/>
          <p:nvPr/>
        </p:nvSpPr>
        <p:spPr>
          <a:xfrm>
            <a:off x="9048858" y="2303797"/>
            <a:ext cx="215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Pixels are </a:t>
            </a:r>
            <a:br>
              <a:rPr lang="en-US" sz="1600"/>
            </a:br>
            <a:r>
              <a:rPr lang="en-US" sz="1600"/>
              <a:t>mixtures of cell-types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2FEC1-1F71-122C-E446-3BEC942D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STdeconvolve</a:t>
            </a:r>
            <a:r>
              <a:rPr lang="en-US" sz="3200" dirty="0"/>
              <a:t> builds on Latent Dirichlet Allocation (LDA) to estimate cell-type specific gene expression profiles </a:t>
            </a:r>
            <a:br>
              <a:rPr lang="en-US" sz="3200" dirty="0"/>
            </a:br>
            <a:r>
              <a:rPr lang="en-US" sz="3200" dirty="0"/>
              <a:t>and cell-type proportions per 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BE89E-33D4-43BE-21EF-2DB0EC745F06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31014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D42C9-2F15-9054-C699-96DD016C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5" t="20423"/>
          <a:stretch/>
        </p:blipFill>
        <p:spPr>
          <a:xfrm>
            <a:off x="5895833" y="2448690"/>
            <a:ext cx="5583153" cy="1960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35421-A8AE-476F-0D34-FDF8C95F71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39579-4038-DA2D-8412-40C01324A79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EF877-56A0-5F4A-E386-A7E090957CCD}"/>
              </a:ext>
            </a:extLst>
          </p:cNvPr>
          <p:cNvSpPr txBox="1"/>
          <p:nvPr/>
        </p:nvSpPr>
        <p:spPr>
          <a:xfrm>
            <a:off x="7868785" y="5473365"/>
            <a:ext cx="4178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ST/Visium: Stahl et al, Science 2016)</a:t>
            </a:r>
          </a:p>
          <a:p>
            <a:pPr algn="r"/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SlideSeq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 err="1">
                <a:solidFill>
                  <a:schemeClr val="bg1">
                    <a:lumMod val="50000"/>
                    <a:lumOff val="50000"/>
                  </a:schemeClr>
                </a:solidFill>
              </a:rPr>
              <a:t>Rodriques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 et al, Science 2019)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DBiT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-Seq: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Liu et al, Cell 2020)</a:t>
            </a:r>
          </a:p>
          <a:p>
            <a:pPr algn="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err="1">
                <a:solidFill>
                  <a:schemeClr val="bg1">
                    <a:lumMod val="50000"/>
                    <a:lumOff val="50000"/>
                  </a:schemeClr>
                </a:solidFill>
              </a:rPr>
              <a:t>XYZseq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</a:rPr>
              <a:t>Lee et al, Science Advances 2021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4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AA215-70EB-E444-C70C-4C58BDB82204}"/>
              </a:ext>
            </a:extLst>
          </p:cNvPr>
          <p:cNvGrpSpPr/>
          <p:nvPr/>
        </p:nvGrpSpPr>
        <p:grpSpPr>
          <a:xfrm>
            <a:off x="5270230" y="2116961"/>
            <a:ext cx="2097582" cy="2097583"/>
            <a:chOff x="6580699" y="2489148"/>
            <a:chExt cx="1243794" cy="12437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04EC10-A486-E30A-F6C4-0FC25EECC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FBCC2-3CDF-9D92-7A4A-610101C83B15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114" y="2292780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5024" y="2150840"/>
            <a:ext cx="1994525" cy="202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9C786-4E3A-94C5-16E5-763076D965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9289783" y="4180667"/>
            <a:ext cx="1573597" cy="1497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F91C3-E378-2CB4-CE46-40BAC379DE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537" r="-5964"/>
          <a:stretch/>
        </p:blipFill>
        <p:spPr>
          <a:xfrm>
            <a:off x="9458885" y="653370"/>
            <a:ext cx="1573597" cy="1497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20DCF-27BB-CC87-97A1-5BA5F108C4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7" name="Picture 16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CF2F807F-168A-58DB-C458-42276CBB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669B2-A8C7-BDC2-044A-9B8DF399DA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20" y="4501734"/>
            <a:ext cx="1790899" cy="1426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9236-2D28-77E9-6A8F-686AED33A95F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88437-6F8C-72EF-E44C-9FD56489926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850117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CFC4D2-D29E-0E5E-B7AE-924972FDF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237" t="11653" b="16672"/>
          <a:stretch/>
        </p:blipFill>
        <p:spPr>
          <a:xfrm>
            <a:off x="810818" y="719087"/>
            <a:ext cx="3737379" cy="3461580"/>
          </a:xfrm>
          <a:prstGeom prst="rect">
            <a:avLst/>
          </a:prstGeom>
        </p:spPr>
      </p:pic>
      <p:pic>
        <p:nvPicPr>
          <p:cNvPr id="12" name="Picture 11" descr="Histiocytic sarcoma, light micrograph - Stock Image - C046/8724 - Science  Photo Library">
            <a:extLst>
              <a:ext uri="{FF2B5EF4-FFF2-40B4-BE49-F238E27FC236}">
                <a16:creationId xmlns:a16="http://schemas.microsoft.com/office/drawing/2014/main" id="{EF9B136B-B154-5178-E103-740D5680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96" y="875456"/>
            <a:ext cx="3238467" cy="32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76C61-416B-D0DD-A0E8-1DB15866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6" y="4326023"/>
            <a:ext cx="3427329" cy="184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1BEE4-D3DA-5CD6-4215-FE6E25941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22" t="8433" r="9114" b="5605"/>
          <a:stretch/>
        </p:blipFill>
        <p:spPr>
          <a:xfrm>
            <a:off x="4631175" y="818878"/>
            <a:ext cx="3253626" cy="3275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7DAA68-5B85-E438-EACC-3B795BE34446}"/>
              </a:ext>
            </a:extLst>
          </p:cNvPr>
          <p:cNvSpPr txBox="1"/>
          <p:nvPr/>
        </p:nvSpPr>
        <p:spPr>
          <a:xfrm>
            <a:off x="5687746" y="357213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Clustering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6780-C12D-41C6-18A0-4ABBC775C0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72" r="27423"/>
          <a:stretch/>
        </p:blipFill>
        <p:spPr>
          <a:xfrm>
            <a:off x="8076876" y="655099"/>
            <a:ext cx="3615391" cy="3683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E60AE-360D-4C32-CAB9-AD31E412DBD3}"/>
              </a:ext>
            </a:extLst>
          </p:cNvPr>
          <p:cNvSpPr txBox="1"/>
          <p:nvPr/>
        </p:nvSpPr>
        <p:spPr>
          <a:xfrm>
            <a:off x="8913472" y="368788"/>
            <a:ext cx="194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STdeconvolve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ADB8C-D2E3-1453-1BA9-022E9800C850}"/>
              </a:ext>
            </a:extLst>
          </p:cNvPr>
          <p:cNvSpPr txBox="1"/>
          <p:nvPr/>
        </p:nvSpPr>
        <p:spPr>
          <a:xfrm>
            <a:off x="3544747" y="6039122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/blog/2022/07/11/deconvolution-vs-clustering-2/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B5BB-5F48-B4EF-F6AB-7FE7C79F26E3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3305285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034F-18DF-D7DF-3647-9C539A38A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44F8-624C-1550-FAC9-1BBD7A6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Deconvolution correctly resolved cell-type proportion mixtures and further provides correct cell-type-specific gene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2440A-5755-6FED-6CF7-3CFCC8BA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639" y="1842770"/>
            <a:ext cx="4438067" cy="423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0660-9ACC-4EB7-393C-29E24CA5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5960"/>
            <a:ext cx="1981200" cy="426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221F3-F29F-8B94-2524-0BBB14B0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040" y="1842770"/>
            <a:ext cx="2710786" cy="4237990"/>
          </a:xfrm>
          <a:prstGeom prst="rect">
            <a:avLst/>
          </a:prstGeom>
        </p:spPr>
      </p:pic>
      <p:pic>
        <p:nvPicPr>
          <p:cNvPr id="11" name="Picture 10" descr="A screen shot of a cell type&#10;&#10;Description automatically generated">
            <a:extLst>
              <a:ext uri="{FF2B5EF4-FFF2-40B4-BE49-F238E27FC236}">
                <a16:creationId xmlns:a16="http://schemas.microsoft.com/office/drawing/2014/main" id="{C1F18A5B-FE99-B72F-40FC-14FB0146A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590" y="2094865"/>
            <a:ext cx="1752600" cy="1752600"/>
          </a:xfrm>
          <a:prstGeom prst="rect">
            <a:avLst/>
          </a:prstGeom>
        </p:spPr>
      </p:pic>
      <p:pic>
        <p:nvPicPr>
          <p:cNvPr id="13" name="Picture 12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5C325FF8-01A3-16A9-834E-3537067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23" y="4100536"/>
            <a:ext cx="1638300" cy="187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44A270-46D9-612C-3BF1-E6649472F321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83720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E6CF-B436-2E1D-3EDD-0E654D2E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076E-6ABE-2614-5B41-25438814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Reference-free deconvolution means we can recover gene signatures not found in 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EA01D-0130-1516-6DC0-043CD28F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18"/>
            <a:ext cx="1882698" cy="405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093B-59B6-CF18-735A-1AB7C086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11" y="2042112"/>
            <a:ext cx="4512321" cy="438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39780-C3EB-83D8-B083-D7D2775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35" y="3985616"/>
            <a:ext cx="3084965" cy="237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85919-5052-AA6E-ED57-BD4DC4A5C5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573"/>
          <a:stretch/>
        </p:blipFill>
        <p:spPr>
          <a:xfrm>
            <a:off x="8867995" y="2033065"/>
            <a:ext cx="1886642" cy="1795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53D1DD-3B1B-1F4A-3910-F7303EB48077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29324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3DDC-13F5-46BF-EC1F-04250D00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optimal number of cell-types to deconvolve K?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9D03A5D-56FF-08D3-7ADE-EAFB0603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0" y="1956540"/>
            <a:ext cx="6543040" cy="436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51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C23E4-DA08-2BDA-40D1-AB609B289C5A}"/>
              </a:ext>
            </a:extLst>
          </p:cNvPr>
          <p:cNvGrpSpPr/>
          <p:nvPr/>
        </p:nvGrpSpPr>
        <p:grpSpPr>
          <a:xfrm>
            <a:off x="5944006" y="2358394"/>
            <a:ext cx="2097582" cy="2097583"/>
            <a:chOff x="6580699" y="2489148"/>
            <a:chExt cx="1243794" cy="124379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B6633-55F9-5A20-07C6-046A78A43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A15985-27DC-CDF5-7E34-87D499D3234A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E152-7303-91B9-96D9-99455E65F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285" y="2528313"/>
            <a:ext cx="1801368" cy="180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9DF2-7571-4357-6FE6-68E030073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5" y="2386373"/>
            <a:ext cx="1994525" cy="2029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9D91D-46B2-E97B-641B-B5FEC7216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833" y="954048"/>
            <a:ext cx="1790899" cy="1426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2D907-74F0-B61A-78DE-5E7D81B49E0A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  <p:pic>
        <p:nvPicPr>
          <p:cNvPr id="3" name="Picture 2" descr="A screen shot of a cell type&#10;&#10;Description automatically generated">
            <a:extLst>
              <a:ext uri="{FF2B5EF4-FFF2-40B4-BE49-F238E27FC236}">
                <a16:creationId xmlns:a16="http://schemas.microsoft.com/office/drawing/2014/main" id="{E770C3CE-9D2A-E43D-A9E4-B88537195E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285" y="708209"/>
            <a:ext cx="1752600" cy="1752600"/>
          </a:xfrm>
          <a:prstGeom prst="rect">
            <a:avLst/>
          </a:prstGeom>
        </p:spPr>
      </p:pic>
      <p:pic>
        <p:nvPicPr>
          <p:cNvPr id="5" name="Picture 4" descr="A screenshot of a cell type graph&#10;&#10;Description automatically generated">
            <a:extLst>
              <a:ext uri="{FF2B5EF4-FFF2-40B4-BE49-F238E27FC236}">
                <a16:creationId xmlns:a16="http://schemas.microsoft.com/office/drawing/2014/main" id="{D226FAFF-9530-8161-CAE0-BED3E3BDBF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777" y="4350432"/>
            <a:ext cx="1638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6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32B85-19BE-35CF-8BCA-A2FA75F0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89061F-800F-6F54-2641-EA9A6BE8E8C7}"/>
              </a:ext>
            </a:extLst>
          </p:cNvPr>
          <p:cNvSpPr txBox="1"/>
          <p:nvPr/>
        </p:nvSpPr>
        <p:spPr>
          <a:xfrm>
            <a:off x="6549960" y="1580889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Clustering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6CFF-62B0-AFC4-A825-62EB2775F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866" t="8943" r="4368" b="53540"/>
          <a:stretch/>
        </p:blipFill>
        <p:spPr>
          <a:xfrm>
            <a:off x="5895833" y="2209800"/>
            <a:ext cx="2743201" cy="318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731002-5A04-56D6-9278-39267EBA6A9E}"/>
              </a:ext>
            </a:extLst>
          </p:cNvPr>
          <p:cNvSpPr txBox="1"/>
          <p:nvPr/>
        </p:nvSpPr>
        <p:spPr>
          <a:xfrm>
            <a:off x="9291647" y="1580890"/>
            <a:ext cx="1873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err="1"/>
              <a:t>STdeconvolve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87B5A-7F36-77DE-21A6-4C6222EFA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571" t="8943" r="52663" b="53540"/>
          <a:stretch/>
        </p:blipFill>
        <p:spPr>
          <a:xfrm>
            <a:off x="8972665" y="2219926"/>
            <a:ext cx="2743201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D402E-17BC-059A-C410-3EE3B2F3D915}"/>
              </a:ext>
            </a:extLst>
          </p:cNvPr>
          <p:cNvSpPr txBox="1"/>
          <p:nvPr/>
        </p:nvSpPr>
        <p:spPr>
          <a:xfrm>
            <a:off x="7195024" y="6356328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(Miller et al, Nature Communications, April 2022)</a:t>
            </a:r>
          </a:p>
        </p:txBody>
      </p:sp>
    </p:spTree>
    <p:extLst>
      <p:ext uri="{BB962C8B-B14F-4D97-AF65-F5344CB8AC3E}">
        <p14:creationId xmlns:p14="http://schemas.microsoft.com/office/powerpoint/2010/main" val="18311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A272-3890-A755-5C8C-24CF683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Hands-on component: Visualizing results from </a:t>
            </a:r>
            <a:r>
              <a:rPr lang="en-US" sz="3200" b="1" dirty="0" err="1"/>
              <a:t>STdeconvolve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1200" b="1" dirty="0"/>
              <a:t>require(</a:t>
            </a:r>
            <a:r>
              <a:rPr lang="en-US" sz="1200" b="1" dirty="0">
                <a:effectLst/>
              </a:rPr>
              <a:t>remotes</a:t>
            </a:r>
            <a:r>
              <a:rPr lang="en-US" sz="1200" b="1" dirty="0"/>
              <a:t>) </a:t>
            </a:r>
            <a:br>
              <a:rPr lang="en-US" sz="1200" b="1" dirty="0">
                <a:effectLst/>
              </a:rPr>
            </a:br>
            <a:r>
              <a:rPr lang="en-US" sz="1200" b="1" dirty="0">
                <a:effectLst/>
              </a:rPr>
              <a:t>remotes::</a:t>
            </a:r>
            <a:r>
              <a:rPr lang="en-US" sz="1200" b="1" dirty="0" err="1"/>
              <a:t>install_github</a:t>
            </a:r>
            <a:r>
              <a:rPr lang="en-US" sz="1200" b="1" dirty="0"/>
              <a:t>(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 err="1">
                <a:effectLst/>
              </a:rPr>
              <a:t>JEFworks</a:t>
            </a:r>
            <a:r>
              <a:rPr lang="en-US" sz="1200" b="1" dirty="0">
                <a:effectLst/>
              </a:rPr>
              <a:t>-Lab/</a:t>
            </a:r>
            <a:r>
              <a:rPr lang="en-US" sz="1200" b="1" dirty="0" err="1">
                <a:effectLst/>
              </a:rPr>
              <a:t>STdeconvolve</a:t>
            </a:r>
            <a:r>
              <a:rPr lang="en-US" sz="1200" b="1" dirty="0">
                <a:effectLst/>
              </a:rPr>
              <a:t>'</a:t>
            </a:r>
            <a:r>
              <a:rPr lang="en-US" sz="1200" b="1" dirty="0"/>
              <a:t>)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B15C-FC6F-8196-3785-E4E4E3BDF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636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data &lt;- </a:t>
            </a:r>
            <a:r>
              <a:rPr lang="en-US" sz="800" dirty="0" err="1">
                <a:latin typeface="Courier" pitchFamily="2" charset="0"/>
              </a:rPr>
              <a:t>read.csv</a:t>
            </a:r>
            <a:r>
              <a:rPr lang="en-US" sz="800" dirty="0">
                <a:latin typeface="Courier" pitchFamily="2" charset="0"/>
              </a:rPr>
              <a:t>('~/Desktop/genomic-data-visualization-2024/data/</a:t>
            </a:r>
            <a:r>
              <a:rPr lang="en-US" sz="800" dirty="0" err="1">
                <a:latin typeface="Courier" pitchFamily="2" charset="0"/>
              </a:rPr>
              <a:t>eevee.csv.gz</a:t>
            </a:r>
            <a:r>
              <a:rPr lang="en-US" sz="800" dirty="0">
                <a:latin typeface="Courier" pitchFamily="2" charset="0"/>
              </a:rPr>
              <a:t>', </a:t>
            </a:r>
            <a:r>
              <a:rPr lang="en-US" sz="800" dirty="0" err="1">
                <a:latin typeface="Courier" pitchFamily="2" charset="0"/>
              </a:rPr>
              <a:t>row.names</a:t>
            </a:r>
            <a:r>
              <a:rPr lang="en-US" sz="800" dirty="0">
                <a:latin typeface="Courier" pitchFamily="2" charset="0"/>
              </a:rPr>
              <a:t>=1)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head(data)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pos &lt;- data[,2:3]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colnames</a:t>
            </a:r>
            <a:r>
              <a:rPr lang="en-US" sz="800" dirty="0">
                <a:latin typeface="Courier" pitchFamily="2" charset="0"/>
              </a:rPr>
              <a:t>(pos) &lt;- c('x', 'y')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cd &lt;- data[, 4:ncol(data)]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(pos) &lt;- </a:t>
            </a:r>
            <a:r>
              <a:rPr lang="en-US" sz="800" dirty="0" err="1">
                <a:latin typeface="Courier" pitchFamily="2" charset="0"/>
              </a:rPr>
              <a:t>rownames</a:t>
            </a:r>
            <a:r>
              <a:rPr lang="en-US" sz="800" dirty="0">
                <a:latin typeface="Courier" pitchFamily="2" charset="0"/>
              </a:rPr>
              <a:t>(cd) &lt;- </a:t>
            </a:r>
            <a:r>
              <a:rPr lang="en-US" sz="800" dirty="0" err="1">
                <a:latin typeface="Courier" pitchFamily="2" charset="0"/>
              </a:rPr>
              <a:t>data$barcode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library(STdeconvolve)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remove pixels with too few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counts &lt;- </a:t>
            </a:r>
            <a:r>
              <a:rPr lang="en-US" sz="800" dirty="0" err="1">
                <a:latin typeface="Courier" pitchFamily="2" charset="0"/>
              </a:rPr>
              <a:t>cleanCounts</a:t>
            </a:r>
            <a:r>
              <a:rPr lang="en-US" sz="800" dirty="0">
                <a:latin typeface="Courier" pitchFamily="2" charset="0"/>
              </a:rPr>
              <a:t>(t(cd), </a:t>
            </a:r>
            <a:r>
              <a:rPr lang="en-US" sz="800" dirty="0" err="1">
                <a:latin typeface="Courier" pitchFamily="2" charset="0"/>
              </a:rPr>
              <a:t>min.lib.size</a:t>
            </a:r>
            <a:r>
              <a:rPr lang="en-US" sz="800" dirty="0">
                <a:latin typeface="Courier" pitchFamily="2" charset="0"/>
              </a:rPr>
              <a:t> = 100)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feature select for genes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corpus &lt;- </a:t>
            </a:r>
            <a:r>
              <a:rPr lang="en-US" sz="800" dirty="0" err="1">
                <a:latin typeface="Courier" pitchFamily="2" charset="0"/>
              </a:rPr>
              <a:t>restrictCorpus</a:t>
            </a:r>
            <a:r>
              <a:rPr lang="en-US" sz="800" dirty="0">
                <a:latin typeface="Courier" pitchFamily="2" charset="0"/>
              </a:rPr>
              <a:t>(counts, </a:t>
            </a:r>
            <a:r>
              <a:rPr lang="en-US" sz="800" dirty="0" err="1">
                <a:latin typeface="Courier" pitchFamily="2" charset="0"/>
              </a:rPr>
              <a:t>removeAbove</a:t>
            </a:r>
            <a:r>
              <a:rPr lang="en-US" sz="800" dirty="0">
                <a:latin typeface="Courier" pitchFamily="2" charset="0"/>
              </a:rPr>
              <a:t>=1.0, </a:t>
            </a:r>
            <a:r>
              <a:rPr lang="en-US" sz="800" dirty="0" err="1">
                <a:latin typeface="Courier" pitchFamily="2" charset="0"/>
              </a:rPr>
              <a:t>removeBelow</a:t>
            </a:r>
            <a:r>
              <a:rPr lang="en-US" sz="800" dirty="0">
                <a:latin typeface="Courier" pitchFamily="2" charset="0"/>
              </a:rPr>
              <a:t> = 0.05)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choose optimal number of cell-types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fitLDA</a:t>
            </a:r>
            <a:r>
              <a:rPr lang="en-US" sz="800" dirty="0">
                <a:latin typeface="Courier" pitchFamily="2" charset="0"/>
              </a:rPr>
              <a:t>(t(</a:t>
            </a:r>
            <a:r>
              <a:rPr lang="en-US" sz="800" dirty="0" err="1">
                <a:latin typeface="Courier" pitchFamily="2" charset="0"/>
              </a:rPr>
              <a:t>as.matrix</a:t>
            </a:r>
            <a:r>
              <a:rPr lang="en-US" sz="800" dirty="0">
                <a:latin typeface="Courier" pitchFamily="2" charset="0"/>
              </a:rPr>
              <a:t>(corpus)), Ks = c(5))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get best model results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optimalModel</a:t>
            </a:r>
            <a:r>
              <a:rPr lang="en-US" sz="800" dirty="0">
                <a:latin typeface="Courier" pitchFamily="2" charset="0"/>
              </a:rPr>
              <a:t>(models = </a:t>
            </a:r>
            <a:r>
              <a:rPr lang="en-US" sz="800" dirty="0" err="1">
                <a:latin typeface="Courier" pitchFamily="2" charset="0"/>
              </a:rPr>
              <a:t>ldas</a:t>
            </a:r>
            <a:r>
              <a:rPr lang="en-US" sz="800" dirty="0">
                <a:latin typeface="Courier" pitchFamily="2" charset="0"/>
              </a:rPr>
              <a:t>, opt = "min")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extract deconvolved cell-type proportions (theta) and transcriptional profiles (beta)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results &lt;- </a:t>
            </a:r>
            <a:r>
              <a:rPr lang="en-US" sz="800" dirty="0" err="1">
                <a:latin typeface="Courier" pitchFamily="2" charset="0"/>
              </a:rPr>
              <a:t>getBetaTheta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optLDA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perc.filt</a:t>
            </a:r>
            <a:r>
              <a:rPr lang="en-US" sz="800" dirty="0">
                <a:latin typeface="Courier" pitchFamily="2" charset="0"/>
              </a:rPr>
              <a:t> = 0.05, </a:t>
            </a:r>
            <a:r>
              <a:rPr lang="en-US" sz="800" dirty="0" err="1">
                <a:latin typeface="Courier" pitchFamily="2" charset="0"/>
              </a:rPr>
              <a:t>betaScale</a:t>
            </a:r>
            <a:r>
              <a:rPr lang="en-US" sz="800" dirty="0">
                <a:latin typeface="Courier" pitchFamily="2" charset="0"/>
              </a:rPr>
              <a:t> = 1000)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results$theta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 &lt;- </a:t>
            </a:r>
            <a:r>
              <a:rPr lang="en-US" sz="800" dirty="0" err="1">
                <a:latin typeface="Courier" pitchFamily="2" charset="0"/>
              </a:rPr>
              <a:t>results$beta</a:t>
            </a: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## visualize deconvolved cell-type proportions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err="1">
                <a:latin typeface="Courier" pitchFamily="2" charset="0"/>
              </a:rPr>
              <a:t>vizAllTopics</a:t>
            </a:r>
            <a:r>
              <a:rPr lang="en-US" sz="800" dirty="0">
                <a:latin typeface="Courier" pitchFamily="2" charset="0"/>
              </a:rPr>
              <a:t>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pos,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             r=8, </a:t>
            </a:r>
            <a:r>
              <a:rPr lang="en-US" sz="800" dirty="0" err="1">
                <a:latin typeface="Courier" pitchFamily="2" charset="0"/>
              </a:rPr>
              <a:t>lwd</a:t>
            </a:r>
            <a:r>
              <a:rPr lang="en-US" sz="800" dirty="0">
                <a:latin typeface="Courier" pitchFamily="2" charset="0"/>
              </a:rPr>
              <a:t>=0)	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latin typeface="Courier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Courier" pitchFamily="2" charset="0"/>
              </a:rPr>
              <a:t>save(</a:t>
            </a:r>
            <a:r>
              <a:rPr lang="en-US" sz="800" dirty="0" err="1">
                <a:latin typeface="Courier" pitchFamily="2" charset="0"/>
              </a:rPr>
              <a:t>deconProp</a:t>
            </a:r>
            <a:r>
              <a:rPr lang="en-US" sz="800" dirty="0">
                <a:latin typeface="Courier" pitchFamily="2" charset="0"/>
              </a:rPr>
              <a:t>, </a:t>
            </a:r>
            <a:r>
              <a:rPr lang="en-US" sz="800" dirty="0" err="1">
                <a:latin typeface="Courier" pitchFamily="2" charset="0"/>
              </a:rPr>
              <a:t>deconGexp</a:t>
            </a:r>
            <a:r>
              <a:rPr lang="en-US" sz="800" dirty="0">
                <a:latin typeface="Courier" pitchFamily="2" charset="0"/>
              </a:rPr>
              <a:t>, pos, file="~/Desktop/genomic-data-visualization-2024/data/</a:t>
            </a:r>
            <a:r>
              <a:rPr lang="en-US" sz="800" dirty="0" err="1">
                <a:latin typeface="Courier" pitchFamily="2" charset="0"/>
              </a:rPr>
              <a:t>stdeconvolve.RData</a:t>
            </a:r>
            <a:r>
              <a:rPr lang="en-US" sz="800" dirty="0">
                <a:latin typeface="Courier" pitchFamily="2" charset="0"/>
              </a:rPr>
              <a:t>")</a:t>
            </a:r>
          </a:p>
        </p:txBody>
      </p:sp>
      <p:pic>
        <p:nvPicPr>
          <p:cNvPr id="5" name="Picture 4" descr="A colorful dots in a grid&#10;&#10;Description automatically generated with medium confidence">
            <a:extLst>
              <a:ext uri="{FF2B5EF4-FFF2-40B4-BE49-F238E27FC236}">
                <a16:creationId xmlns:a16="http://schemas.microsoft.com/office/drawing/2014/main" id="{6B74AF43-870B-5E9A-416D-379C7CA1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6" y="2091372"/>
            <a:ext cx="6553963" cy="38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5440-CDB7-F44E-B61D-FB00D83F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36" y="365125"/>
            <a:ext cx="10319230" cy="1325563"/>
          </a:xfrm>
        </p:spPr>
        <p:txBody>
          <a:bodyPr/>
          <a:lstStyle/>
          <a:p>
            <a:pPr algn="ctr"/>
            <a:r>
              <a:rPr lang="en-US" b="1" dirty="0"/>
              <a:t>Tutorials available on https://</a:t>
            </a:r>
            <a:r>
              <a:rPr lang="en-US" b="1" dirty="0" err="1"/>
              <a:t>JEF.works</a:t>
            </a:r>
            <a:r>
              <a:rPr lang="en-US" b="1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57877-FE77-C574-F7D6-5229DC94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155" y="1690688"/>
            <a:ext cx="2977845" cy="45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25E1F-1A04-825E-02CD-20FDDEB7E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69199"/>
            <a:ext cx="2652804" cy="35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AC004-3EC5-1F5F-3EB3-EC934FE1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33" y="1777607"/>
            <a:ext cx="3330541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CBAA6-F814-230D-CEED-2695D87E1785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7225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B81BF-9078-10C0-FF6F-21245B1C81D1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0358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EE622-0166-6AAA-82B5-ECC39434F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158"/>
          <a:stretch/>
        </p:blipFill>
        <p:spPr>
          <a:xfrm>
            <a:off x="6096000" y="1742509"/>
            <a:ext cx="2171972" cy="179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9894B-94D0-0EE0-D30E-16BE4EB5A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81147-DEB0-DA13-216B-AAFC720BE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81" r="5477"/>
          <a:stretch/>
        </p:blipFill>
        <p:spPr>
          <a:xfrm>
            <a:off x="5996609" y="3614378"/>
            <a:ext cx="2171972" cy="1793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F447D-7822-D1DD-83EA-166E2427B7B3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344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89CD0-9892-4BF3-79EA-5F483A83DD6F}"/>
              </a:ext>
            </a:extLst>
          </p:cNvPr>
          <p:cNvSpPr txBox="1"/>
          <p:nvPr/>
        </p:nvSpPr>
        <p:spPr>
          <a:xfrm>
            <a:off x="2682767" y="151444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Slc17a7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FB92A1-21BF-F7C2-516F-E594648B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934" y="2142927"/>
            <a:ext cx="2965051" cy="325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C2D74-A01D-8CC9-F040-1C1690C76F55}"/>
              </a:ext>
            </a:extLst>
          </p:cNvPr>
          <p:cNvSpPr txBox="1"/>
          <p:nvPr/>
        </p:nvSpPr>
        <p:spPr>
          <a:xfrm>
            <a:off x="5926905" y="1514449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84BDD-ED51-2444-BDAC-95443710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2129883" y="2142927"/>
            <a:ext cx="2965051" cy="3152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B6122-6716-7A47-B35C-6E2BBA2CA61D}"/>
              </a:ext>
            </a:extLst>
          </p:cNvPr>
          <p:cNvSpPr txBox="1"/>
          <p:nvPr/>
        </p:nvSpPr>
        <p:spPr>
          <a:xfrm>
            <a:off x="1203670" y="507714"/>
            <a:ext cx="1020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Full Transcriptome Profiling by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F2AB5-E19C-54D5-03A1-757436B65821}"/>
              </a:ext>
            </a:extLst>
          </p:cNvPr>
          <p:cNvSpPr txBox="1"/>
          <p:nvPr/>
        </p:nvSpPr>
        <p:spPr>
          <a:xfrm>
            <a:off x="9214205" y="1514449"/>
            <a:ext cx="181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…and many 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033B1-8573-9F16-4661-F617B784D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867" y="2639303"/>
            <a:ext cx="2790967" cy="2223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B5A9F-BE07-1C91-8B18-C40673F04D99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29632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FE5C-3960-9775-6A6F-3EBAAD8E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Can we use</a:t>
            </a:r>
            <a:r>
              <a:rPr lang="en-US" sz="3200" dirty="0">
                <a:sym typeface="Wingdings" pitchFamily="2" charset="2"/>
              </a:rPr>
              <a:t> the same computational analysis tools like for clustering to identify transcriptionally distinct cell-types as in single-cell data?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794F1-FCBD-B1DB-3C7D-DD705843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934" t="5113" r="2630" b="4636"/>
          <a:stretch/>
        </p:blipFill>
        <p:spPr>
          <a:xfrm>
            <a:off x="2163335" y="2171473"/>
            <a:ext cx="2877015" cy="318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60F52-7434-7A58-15A2-8AE8DE048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65" t="610" r="50528" b="-182"/>
          <a:stretch/>
        </p:blipFill>
        <p:spPr>
          <a:xfrm>
            <a:off x="5622568" y="2266066"/>
            <a:ext cx="3121229" cy="3181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84B53-63E5-53FC-8E5B-560473265CB7}"/>
              </a:ext>
            </a:extLst>
          </p:cNvPr>
          <p:cNvSpPr txBox="1"/>
          <p:nvPr/>
        </p:nvSpPr>
        <p:spPr>
          <a:xfrm>
            <a:off x="6792690" y="192794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595E3-29F1-DBFB-1C74-7480F11B46C7}"/>
              </a:ext>
            </a:extLst>
          </p:cNvPr>
          <p:cNvSpPr txBox="1"/>
          <p:nvPr/>
        </p:nvSpPr>
        <p:spPr>
          <a:xfrm>
            <a:off x="3579540" y="6341298"/>
            <a:ext cx="846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jef.works</a:t>
            </a:r>
            <a:r>
              <a:rPr lang="en-US" dirty="0"/>
              <a:t>/blog/2022/05/03/deconvolution-vs-clustering/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8A61E-4FCF-B6DF-BFD0-7EC8FCDD0887}"/>
              </a:ext>
            </a:extLst>
          </p:cNvPr>
          <p:cNvSpPr txBox="1"/>
          <p:nvPr/>
        </p:nvSpPr>
        <p:spPr>
          <a:xfrm>
            <a:off x="9326015" y="2408509"/>
            <a:ext cx="188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capture-and-seq</a:t>
            </a:r>
            <a:endParaRPr lang="en-US" dirty="0"/>
          </a:p>
          <a:p>
            <a:pPr algn="ctr"/>
            <a:r>
              <a:rPr lang="en-US" sz="1800" dirty="0"/>
              <a:t>spatially resolved transcriptomics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E281-69B2-6143-7BF7-83A0D1979DF0}"/>
              </a:ext>
            </a:extLst>
          </p:cNvPr>
          <p:cNvSpPr txBox="1"/>
          <p:nvPr/>
        </p:nvSpPr>
        <p:spPr>
          <a:xfrm>
            <a:off x="9357306" y="373535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</a:t>
            </a:r>
          </a:p>
          <a:p>
            <a:r>
              <a:rPr lang="en-US" dirty="0"/>
              <a:t>resolution</a:t>
            </a:r>
          </a:p>
        </p:txBody>
      </p:sp>
      <p:pic>
        <p:nvPicPr>
          <p:cNvPr id="10" name="Graphic 9" descr="Checkbox Checked with solid fill">
            <a:extLst>
              <a:ext uri="{FF2B5EF4-FFF2-40B4-BE49-F238E27FC236}">
                <a16:creationId xmlns:a16="http://schemas.microsoft.com/office/drawing/2014/main" id="{63EE38C1-AC63-BA91-8D27-09154853F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9400" y="466322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47B8A-30E6-A716-9ABE-24FDC865619D}"/>
              </a:ext>
            </a:extLst>
          </p:cNvPr>
          <p:cNvSpPr txBox="1"/>
          <p:nvPr/>
        </p:nvSpPr>
        <p:spPr>
          <a:xfrm>
            <a:off x="9357306" y="4773311"/>
            <a:ext cx="104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trans</a:t>
            </a:r>
          </a:p>
          <a:p>
            <a:r>
              <a:rPr lang="en-US" dirty="0" err="1"/>
              <a:t>criptome</a:t>
            </a:r>
            <a:endParaRPr lang="en-US" dirty="0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BFDE5137-6AC3-CAA1-2A47-C38F72514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35781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C00ECC-831F-C672-AE83-DA47A967BF07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354560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E5228-1CDA-4D8F-4CFF-989EEF34C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696" y="606647"/>
            <a:ext cx="4954137" cy="5391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584A-7022-1FFE-E1B9-B754224FE90F}"/>
              </a:ext>
            </a:extLst>
          </p:cNvPr>
          <p:cNvGrpSpPr/>
          <p:nvPr/>
        </p:nvGrpSpPr>
        <p:grpSpPr>
          <a:xfrm>
            <a:off x="6634673" y="2380208"/>
            <a:ext cx="2097582" cy="2097583"/>
            <a:chOff x="6580699" y="2489148"/>
            <a:chExt cx="1243794" cy="1243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F0005-8364-789A-9A9A-DE5B2B98A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315DA5-3E72-5B05-9E1A-BBF2718EAD54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9C6801-FEEE-80FB-3FF5-309FB5DC259C}"/>
              </a:ext>
            </a:extLst>
          </p:cNvPr>
          <p:cNvSpPr txBox="1"/>
          <p:nvPr/>
        </p:nvSpPr>
        <p:spPr>
          <a:xfrm>
            <a:off x="389403" y="363915"/>
            <a:ext cx="1127795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Pixels/spots comprise many cells; may comprise multiple cell-types.</a:t>
            </a: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endParaRPr lang="en-US" sz="3200">
              <a:latin typeface="+mj-lt"/>
            </a:endParaRPr>
          </a:p>
          <a:p>
            <a:pPr algn="ctr"/>
            <a:r>
              <a:rPr lang="en-US" sz="3200">
                <a:latin typeface="+mj-lt"/>
              </a:rPr>
              <a:t>Gene expression measurements may reflect mixtures of cell-types.</a:t>
            </a:r>
          </a:p>
          <a:p>
            <a:pPr algn="ctr"/>
            <a:endParaRPr lang="en-US" sz="320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CDB084-F0F8-6618-BCE3-6B785B9FE5F6}"/>
              </a:ext>
            </a:extLst>
          </p:cNvPr>
          <p:cNvGrpSpPr/>
          <p:nvPr/>
        </p:nvGrpSpPr>
        <p:grpSpPr>
          <a:xfrm>
            <a:off x="8912703" y="2380210"/>
            <a:ext cx="2097581" cy="2097581"/>
            <a:chOff x="6500684" y="3058166"/>
            <a:chExt cx="1243793" cy="1243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E6F22-7524-5FCB-B11D-FD79AF8C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D3A7C2-1CF9-B741-CAC9-32E7B1BB93E4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4875DA-864A-0DA1-F847-3684C138015A}"/>
              </a:ext>
            </a:extLst>
          </p:cNvPr>
          <p:cNvSpPr txBox="1"/>
          <p:nvPr/>
        </p:nvSpPr>
        <p:spPr>
          <a:xfrm>
            <a:off x="144827" y="6304362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(Visium FFPE data)</a:t>
            </a:r>
          </a:p>
        </p:txBody>
      </p:sp>
    </p:spTree>
    <p:extLst>
      <p:ext uri="{BB962C8B-B14F-4D97-AF65-F5344CB8AC3E}">
        <p14:creationId xmlns:p14="http://schemas.microsoft.com/office/powerpoint/2010/main" val="5082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5744</TotalTime>
  <Words>1627</Words>
  <Application>Microsoft Macintosh PowerPoint</Application>
  <PresentationFormat>Widescreen</PresentationFormat>
  <Paragraphs>251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</vt:lpstr>
      <vt:lpstr>Wingdings</vt:lpstr>
      <vt:lpstr>Office Theme</vt:lpstr>
      <vt:lpstr>Deconvolving multi-cellular pixel-resolution spatial transcriptomics data</vt:lpstr>
      <vt:lpstr>Quiz2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use the same computational analysis tools like for clustering to identify transcriptionally distinct cell-types as in single-cell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Cell-type mixtures confound transcriptional clustering analysis, impacting downstream biological interpretation</vt:lpstr>
      <vt:lpstr>Cell-type mixtures confound transcriptional clustering analysis, impacting downstream biological interpretation</vt:lpstr>
      <vt:lpstr>What is “deconvolution”?</vt:lpstr>
      <vt:lpstr>What is “reference-based deconvolution”?</vt:lpstr>
      <vt:lpstr>What is the problem with reference-based deconvolution? Let’s explore using a simulated example</vt:lpstr>
      <vt:lpstr> Performance of reference-based deconvolution of cell-type proportions depends on quality of reference transcriptomic profiles</vt:lpstr>
      <vt:lpstr>What if we use “reference-based deconvolution” on this data?</vt:lpstr>
      <vt:lpstr>What is “reference-free deconvolution”?</vt:lpstr>
      <vt:lpstr>We developed STdeconvolve to recover cell-type-specific gene expression and proportions within multi-cellular pixels without reliance on external single-cell references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STdeconvolve builds on Latent Dirichlet Allocation (LDA) to estimate cell-type specific gene expression profiles  and cell-type proportions per pixel</vt:lpstr>
      <vt:lpstr>PowerPoint Presentation</vt:lpstr>
      <vt:lpstr>PowerPoint Presentation</vt:lpstr>
      <vt:lpstr>Deconvolution correctly resolved cell-type proportion mixtures and further provides correct cell-type-specific gene expression</vt:lpstr>
      <vt:lpstr>Reference-free deconvolution means we can recover gene signatures not found in references</vt:lpstr>
      <vt:lpstr>How do we pick the optimal number of cell-types to deconvolve K? </vt:lpstr>
      <vt:lpstr>PowerPoint Presentation</vt:lpstr>
      <vt:lpstr>PowerPoint Presentation</vt:lpstr>
      <vt:lpstr>Hands-on component: Visualizing results from STdeconvolve  require(remotes)  remotes::install_github('JEFworks-Lab/STdeconvolve') </vt:lpstr>
      <vt:lpstr>Tutorials available on https://JEF.works/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for integrative spatial transcriptomics analyses</dc:title>
  <dc:creator>Jean Fan</dc:creator>
  <cp:lastModifiedBy>Jean Fan</cp:lastModifiedBy>
  <cp:revision>9</cp:revision>
  <dcterms:created xsi:type="dcterms:W3CDTF">2023-11-18T00:40:25Z</dcterms:created>
  <dcterms:modified xsi:type="dcterms:W3CDTF">2025-02-20T21:36:48Z</dcterms:modified>
</cp:coreProperties>
</file>